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302" r:id="rId2"/>
    <p:sldId id="483" r:id="rId3"/>
    <p:sldId id="488" r:id="rId4"/>
    <p:sldId id="502" r:id="rId5"/>
    <p:sldId id="500" r:id="rId6"/>
    <p:sldId id="403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DF5E29-D934-2E41-811C-127CCCA1CBF9}">
          <p14:sldIdLst/>
        </p14:section>
        <p14:section name="Untitled Section" id="{F7E03788-B9F7-564A-8DAA-C53A48F2F53C}">
          <p14:sldIdLst>
            <p14:sldId id="302"/>
            <p14:sldId id="483"/>
            <p14:sldId id="488"/>
            <p14:sldId id="502"/>
          </p14:sldIdLst>
        </p14:section>
        <p14:section name="Untitled Section" id="{D06398A6-CAAE-6A4B-8AC7-7683800F4A6F}">
          <p14:sldIdLst>
            <p14:sldId id="500"/>
            <p14:sldId id="403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EB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0249F-2A4F-E144-98A3-6F9C5C5B7705}" type="datetimeFigureOut">
              <a:rPr lang="en-US" smtClean="0"/>
              <a:t>5/1/20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F408B-33F0-E148-9B98-FA5F569B43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40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54AB02A5-4FE5-49D9-9E24-09F23B90C450}" type="datetimeFigureOut">
              <a:rPr lang="en-US" smtClean="0"/>
              <a:t>5/1/20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5/1/20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4AB02A5-4FE5-49D9-9E24-09F23B90C450}" type="datetimeFigureOut">
              <a:rPr lang="en-US" smtClean="0"/>
              <a:t>5/1/20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4AB02A5-4FE5-49D9-9E24-09F23B90C450}" type="datetimeFigureOut">
              <a:rPr lang="en-US" smtClean="0"/>
              <a:t>5/1/20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5/1/20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5/1/20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dirty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dirty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5/1/20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dirty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dirty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dirty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5/1/20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dirty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dirty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5/1/20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5/1/20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dirty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dirty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4AB02A5-4FE5-49D9-9E24-09F23B90C450}" type="datetimeFigureOut">
              <a:rPr lang="en-US" smtClean="0"/>
              <a:t>5/1/20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5/1/20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5/1/20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5/1/20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facebook.com/findingyourway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findingyourway6" TargetMode="External"/><Relationship Id="rId5" Type="http://schemas.openxmlformats.org/officeDocument/2006/relationships/hyperlink" Target="mailto:info@theacornfamily.co.uk" TargetMode="External"/><Relationship Id="rId4" Type="http://schemas.openxmlformats.org/officeDocument/2006/relationships/hyperlink" Target="http://www.theacornfamily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hyperlink" Target="http://www.theacornfamily.co.uk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childline.org.uk/" TargetMode="External"/><Relationship Id="rId7" Type="http://schemas.openxmlformats.org/officeDocument/2006/relationships/hyperlink" Target="http://www.theacornfamily.co.uk/" TargetMode="External"/><Relationship Id="rId2" Type="http://schemas.openxmlformats.org/officeDocument/2006/relationships/hyperlink" Target="http://www.youngminds.org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pyrus-uk.org/" TargetMode="External"/><Relationship Id="rId5" Type="http://schemas.openxmlformats.org/officeDocument/2006/relationships/hyperlink" Target="https://www.themix.org.uk/" TargetMode="External"/><Relationship Id="rId4" Type="http://schemas.openxmlformats.org/officeDocument/2006/relationships/hyperlink" Target="https://www.rethink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636" y="4500876"/>
            <a:ext cx="8739531" cy="933450"/>
          </a:xfrm>
        </p:spPr>
        <p:txBody>
          <a:bodyPr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  <a:cs typeface="Arial"/>
              </a:rPr>
              <a:t>Finding Your Way </a:t>
            </a:r>
            <a:br>
              <a:rPr lang="en-GB" b="1" dirty="0">
                <a:solidFill>
                  <a:schemeClr val="tx1"/>
                </a:solidFill>
                <a:cs typeface="Arial"/>
              </a:rPr>
            </a:br>
            <a:r>
              <a:rPr lang="en-GB" sz="1800" b="1" dirty="0">
                <a:solidFill>
                  <a:schemeClr val="tx1"/>
                </a:solidFill>
                <a:cs typeface="Arial"/>
              </a:rPr>
              <a:t>Children and Family Mental Health</a:t>
            </a:r>
            <a:br>
              <a:rPr lang="en-GB" sz="3200" b="1" dirty="0">
                <a:solidFill>
                  <a:schemeClr val="tx1"/>
                </a:solidFill>
                <a:cs typeface="Arial"/>
              </a:rPr>
            </a:br>
            <a:br>
              <a:rPr lang="en-GB" sz="3200" b="1" dirty="0">
                <a:solidFill>
                  <a:schemeClr val="tx1"/>
                </a:solidFill>
                <a:cs typeface="Arial"/>
              </a:rPr>
            </a:br>
            <a:endParaRPr lang="en-GB" sz="3200" dirty="0"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8532" y="5845551"/>
            <a:ext cx="2110668" cy="745989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By Kay Brophy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8557" t="34902" r="-4462"/>
          <a:stretch/>
        </p:blipFill>
        <p:spPr>
          <a:xfrm>
            <a:off x="408249" y="284277"/>
            <a:ext cx="4324406" cy="4039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402" y="544352"/>
            <a:ext cx="4365813" cy="14186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EAA26D-FA3A-5241-8264-EFB26CA613A3}"/>
              </a:ext>
            </a:extLst>
          </p:cNvPr>
          <p:cNvSpPr/>
          <p:nvPr/>
        </p:nvSpPr>
        <p:spPr>
          <a:xfrm>
            <a:off x="1093076" y="5349766"/>
            <a:ext cx="56354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Website: </a:t>
            </a:r>
            <a:r>
              <a:rPr lang="en-US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4"/>
              </a:rPr>
              <a:t>www.theacornfamily.co.uk</a:t>
            </a:r>
            <a:endParaRPr lang="en-US" dirty="0"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Email: </a:t>
            </a:r>
            <a:r>
              <a:rPr lang="en-US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5"/>
              </a:rPr>
              <a:t>info@theacornfamily.co.uk</a:t>
            </a:r>
            <a:endParaRPr lang="en-US" dirty="0"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Twitter: </a:t>
            </a:r>
            <a:r>
              <a:rPr lang="en-US" dirty="0">
                <a:solidFill>
                  <a:srgbClr val="0000FF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 Neue" panose="02000503000000020004" pitchFamily="2" charset="0"/>
                <a:hlinkClick r:id="rId6"/>
              </a:rPr>
              <a:t>@findingyourway6</a:t>
            </a:r>
            <a:endParaRPr lang="en-GB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entury Gothic" panose="020B0502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Facebook: </a:t>
            </a:r>
            <a:r>
              <a:rPr lang="en-US" u="sng" dirty="0">
                <a:solidFill>
                  <a:srgbClr val="0000FF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7"/>
              </a:rPr>
              <a:t>findingyourway6</a:t>
            </a:r>
            <a:endParaRPr lang="en-US" u="sng" dirty="0">
              <a:solidFill>
                <a:srgbClr val="0000FF"/>
              </a:solidFill>
              <a:latin typeface="Century Gothic" panose="020B0502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91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Mental Health in the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703" y="1801725"/>
            <a:ext cx="7340084" cy="4637226"/>
          </a:xfrm>
        </p:spPr>
        <p:txBody>
          <a:bodyPr>
            <a:normAutofit/>
          </a:bodyPr>
          <a:lstStyle/>
          <a:p>
            <a:pPr marL="0" lvl="1" indent="0">
              <a:spcBef>
                <a:spcPts val="2000"/>
              </a:spcBef>
              <a:buClr>
                <a:schemeClr val="accent1"/>
              </a:buClr>
              <a:buNone/>
            </a:pPr>
            <a:r>
              <a:rPr lang="en-GB" sz="3000" dirty="0">
                <a:solidFill>
                  <a:srgbClr val="FF0000"/>
                </a:solidFill>
              </a:rPr>
              <a:t>WARNING!</a:t>
            </a:r>
          </a:p>
          <a:p>
            <a:pPr marL="0" lvl="1" indent="0">
              <a:spcBef>
                <a:spcPts val="2000"/>
              </a:spcBef>
              <a:buClr>
                <a:schemeClr val="accent1"/>
              </a:buClr>
              <a:buNone/>
            </a:pPr>
            <a:r>
              <a:rPr lang="en-GB" sz="3000" dirty="0">
                <a:solidFill>
                  <a:srgbClr val="FF0000"/>
                </a:solidFill>
              </a:rPr>
              <a:t>CAUTION!</a:t>
            </a:r>
          </a:p>
          <a:p>
            <a:pPr marL="0" lvl="1" indent="0">
              <a:spcBef>
                <a:spcPts val="2000"/>
              </a:spcBef>
              <a:buClr>
                <a:schemeClr val="accent1"/>
              </a:buClr>
              <a:buNone/>
            </a:pPr>
            <a:r>
              <a:rPr lang="en-GB" sz="3000" dirty="0">
                <a:solidFill>
                  <a:srgbClr val="FF0000"/>
                </a:solidFill>
              </a:rPr>
              <a:t>BEWARE!</a:t>
            </a:r>
          </a:p>
          <a:p>
            <a:pPr marL="0" lvl="1" indent="0">
              <a:spcBef>
                <a:spcPts val="2000"/>
              </a:spcBef>
              <a:buClr>
                <a:schemeClr val="accent1"/>
              </a:buClr>
              <a:buNone/>
            </a:pPr>
            <a:r>
              <a:rPr lang="en-GB" sz="3000" dirty="0">
                <a:solidFill>
                  <a:srgbClr val="FF0000"/>
                </a:solidFill>
              </a:rPr>
              <a:t>RISK!</a:t>
            </a:r>
            <a:endParaRPr lang="en-GB" sz="3000" dirty="0"/>
          </a:p>
          <a:p>
            <a:pPr marL="0" indent="0">
              <a:buNone/>
            </a:pPr>
            <a:r>
              <a:rPr lang="en-GB" sz="3000" dirty="0"/>
              <a:t>What do you feel? </a:t>
            </a:r>
          </a:p>
          <a:p>
            <a:pPr marL="0" indent="0">
              <a:buNone/>
            </a:pPr>
            <a:r>
              <a:rPr lang="en-GB" sz="3000" dirty="0"/>
              <a:t>How do your children/family feel?</a:t>
            </a:r>
          </a:p>
          <a:p>
            <a:pPr marL="228600" lvl="1" indent="0">
              <a:buNone/>
            </a:pPr>
            <a:endParaRPr lang="en-GB" sz="3000" dirty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240" r="1250"/>
          <a:stretch/>
        </p:blipFill>
        <p:spPr>
          <a:xfrm>
            <a:off x="4572000" y="1906828"/>
            <a:ext cx="2029270" cy="2654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709" y="5931216"/>
            <a:ext cx="2366291" cy="76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Psychology – Emotions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569" y="5814268"/>
            <a:ext cx="2813803" cy="9143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1521" y="1600200"/>
            <a:ext cx="68203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6 core emotions;</a:t>
            </a:r>
          </a:p>
          <a:p>
            <a:pPr marL="800100" lvl="1" indent="-342900">
              <a:buFont typeface="Arial"/>
              <a:buChar char="•"/>
            </a:pPr>
            <a:r>
              <a:rPr lang="en-GB" sz="3200" dirty="0">
                <a:solidFill>
                  <a:srgbClr val="663366"/>
                </a:solidFill>
              </a:rPr>
              <a:t>Fear</a:t>
            </a:r>
          </a:p>
          <a:p>
            <a:pPr marL="800100" lvl="1" indent="-342900">
              <a:buFont typeface="Arial"/>
              <a:buChar char="•"/>
            </a:pPr>
            <a:r>
              <a:rPr lang="en-GB" sz="3200" dirty="0">
                <a:solidFill>
                  <a:srgbClr val="663366"/>
                </a:solidFill>
              </a:rPr>
              <a:t>Sadness</a:t>
            </a:r>
          </a:p>
          <a:p>
            <a:pPr marL="800100" lvl="1" indent="-342900">
              <a:buFont typeface="Arial"/>
              <a:buChar char="•"/>
            </a:pPr>
            <a:r>
              <a:rPr lang="en-GB" sz="3200" dirty="0">
                <a:solidFill>
                  <a:srgbClr val="663366"/>
                </a:solidFill>
              </a:rPr>
              <a:t>Happiness</a:t>
            </a:r>
          </a:p>
          <a:p>
            <a:pPr marL="800100" lvl="1" indent="-342900">
              <a:buFont typeface="Arial"/>
              <a:buChar char="•"/>
            </a:pPr>
            <a:r>
              <a:rPr lang="en-GB" sz="3200" dirty="0">
                <a:solidFill>
                  <a:srgbClr val="663366"/>
                </a:solidFill>
              </a:rPr>
              <a:t>Anger</a:t>
            </a:r>
          </a:p>
          <a:p>
            <a:pPr marL="800100" lvl="1" indent="-342900">
              <a:buFont typeface="Arial"/>
              <a:buChar char="•"/>
            </a:pPr>
            <a:r>
              <a:rPr lang="en-GB" sz="3200" dirty="0">
                <a:solidFill>
                  <a:srgbClr val="663366"/>
                </a:solidFill>
              </a:rPr>
              <a:t>Surprise</a:t>
            </a:r>
          </a:p>
          <a:p>
            <a:pPr marL="800100" lvl="1" indent="-342900">
              <a:buFont typeface="Arial"/>
              <a:buChar char="•"/>
            </a:pPr>
            <a:r>
              <a:rPr lang="en-GB" sz="3200" dirty="0">
                <a:solidFill>
                  <a:srgbClr val="663366"/>
                </a:solidFill>
              </a:rPr>
              <a:t>Disgust</a:t>
            </a:r>
          </a:p>
          <a:p>
            <a:pPr marL="800100" lvl="1" indent="-342900">
              <a:buFont typeface="Arial"/>
              <a:buChar char="•"/>
            </a:pPr>
            <a:endParaRPr lang="en-GB" sz="3200" dirty="0">
              <a:solidFill>
                <a:srgbClr val="66336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596492-E2EC-A94B-B200-2064B331C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569" y="1463486"/>
            <a:ext cx="3042344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 err="1"/>
              <a:t>Lifeland</a:t>
            </a:r>
            <a:br>
              <a:rPr lang="en-GB" sz="4000" dirty="0"/>
            </a:b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940" y="5809948"/>
            <a:ext cx="2813803" cy="914307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3520103-A694-494D-8248-09FDAE549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30" y="-1272834"/>
            <a:ext cx="5514425" cy="20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FC452757-D115-7D4D-A428-C01A910CC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03" y="1450428"/>
            <a:ext cx="7010400" cy="434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70440"/>
            <a:ext cx="7556313" cy="1329760"/>
          </a:xfrm>
        </p:spPr>
        <p:txBody>
          <a:bodyPr/>
          <a:lstStyle/>
          <a:p>
            <a:pPr algn="ctr"/>
            <a:r>
              <a:rPr lang="en-GB" dirty="0"/>
              <a:t>Finding Your Way Books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endParaRPr lang="en-US" dirty="0">
              <a:latin typeface="Century Gothic"/>
              <a:ea typeface="ＭＳ 明朝"/>
              <a:cs typeface="Arial"/>
            </a:endParaRPr>
          </a:p>
          <a:p>
            <a:endParaRPr lang="en-GB" dirty="0"/>
          </a:p>
        </p:txBody>
      </p:sp>
      <p:pic>
        <p:nvPicPr>
          <p:cNvPr id="5" name="Picture 4" descr="Russell Taylor:Kate:Middle Farm Press:Finding Your Way:sad skeleton images:Sad Skeleton cov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18" y="1323956"/>
            <a:ext cx="1547659" cy="209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06" y="1334895"/>
            <a:ext cx="1507574" cy="209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09" y="1334896"/>
            <a:ext cx="1507575" cy="209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96" y="3645334"/>
            <a:ext cx="1574800" cy="225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065" y="3645333"/>
            <a:ext cx="1507574" cy="225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419" y="3645333"/>
            <a:ext cx="1507574" cy="2236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1434" y="6007216"/>
            <a:ext cx="2206706" cy="7170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74F47C-6512-854A-85EF-E66CEDF2E721}"/>
              </a:ext>
            </a:extLst>
          </p:cNvPr>
          <p:cNvSpPr txBox="1"/>
          <p:nvPr/>
        </p:nvSpPr>
        <p:spPr>
          <a:xfrm>
            <a:off x="1637996" y="6109210"/>
            <a:ext cx="501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hlinkClick r:id="rId9"/>
              </a:rPr>
              <a:t>www.theacornfamily.co.uk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Safeguarding/Child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Is there an immediate risk of harm?</a:t>
            </a:r>
          </a:p>
          <a:p>
            <a:pPr lvl="1"/>
            <a:r>
              <a:rPr lang="en-GB" sz="2400" dirty="0"/>
              <a:t>If ‘yes’ get help straight away.</a:t>
            </a:r>
          </a:p>
          <a:p>
            <a:r>
              <a:rPr lang="en-GB" sz="2400" dirty="0"/>
              <a:t>Who to talk to confidentially:</a:t>
            </a:r>
          </a:p>
          <a:p>
            <a:pPr lvl="1"/>
            <a:r>
              <a:rPr lang="en-GB" sz="2400" dirty="0"/>
              <a:t>School</a:t>
            </a:r>
          </a:p>
          <a:p>
            <a:pPr lvl="1"/>
            <a:r>
              <a:rPr lang="en-GB" sz="2400" dirty="0"/>
              <a:t>GP</a:t>
            </a:r>
          </a:p>
          <a:p>
            <a:pPr lvl="1"/>
            <a:r>
              <a:rPr lang="en-GB" sz="2400" dirty="0"/>
              <a:t>Police</a:t>
            </a:r>
          </a:p>
          <a:p>
            <a:pPr lvl="1"/>
            <a:r>
              <a:rPr lang="en-GB" sz="2400" dirty="0"/>
              <a:t>Social Services</a:t>
            </a:r>
          </a:p>
          <a:p>
            <a:pPr lvl="1"/>
            <a:r>
              <a:rPr lang="en-GB" sz="2400" dirty="0"/>
              <a:t>Counsellor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940" y="5809948"/>
            <a:ext cx="2813803" cy="91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9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Resources/Websites for Children, Young People and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endParaRPr lang="en-US" sz="2200" dirty="0"/>
          </a:p>
          <a:p>
            <a:r>
              <a:rPr lang="en-US" sz="2400" dirty="0">
                <a:hlinkClick r:id="rId2"/>
              </a:rPr>
              <a:t>www.youngminds.org.uk</a:t>
            </a:r>
            <a:endParaRPr lang="en-US" sz="2400" dirty="0"/>
          </a:p>
          <a:p>
            <a:r>
              <a:rPr lang="en-GB" sz="2400" dirty="0">
                <a:hlinkClick r:id="rId3"/>
              </a:rPr>
              <a:t>https://www.childline.org.uk/ </a:t>
            </a:r>
            <a:endParaRPr lang="en-GB" sz="2400" dirty="0"/>
          </a:p>
          <a:p>
            <a:r>
              <a:rPr lang="en-GB" sz="2400" dirty="0">
                <a:hlinkClick r:id="rId4"/>
              </a:rPr>
              <a:t>https://www.rethink.org/</a:t>
            </a:r>
            <a:endParaRPr lang="en-GB" sz="2400" dirty="0"/>
          </a:p>
          <a:p>
            <a:r>
              <a:rPr lang="en-GB" sz="2400" dirty="0">
                <a:hlinkClick r:id="rId5"/>
              </a:rPr>
              <a:t>https://www.themix.org.uk/</a:t>
            </a:r>
            <a:endParaRPr lang="en-GB" sz="2400" dirty="0"/>
          </a:p>
          <a:p>
            <a:r>
              <a:rPr lang="en-GB" sz="2400" dirty="0">
                <a:hlinkClick r:id="rId6"/>
              </a:rPr>
              <a:t>https://papyrus-uk.org/</a:t>
            </a:r>
            <a:endParaRPr lang="en-GB" sz="2400" dirty="0"/>
          </a:p>
          <a:p>
            <a:r>
              <a:rPr lang="en-US" sz="2400" dirty="0">
                <a:hlinkClick r:id="rId7"/>
              </a:rPr>
              <a:t>www.theacornfamily.co.uk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pPr marL="82296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0940" y="5809948"/>
            <a:ext cx="2813803" cy="91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150389</TotalTime>
  <Words>183</Words>
  <Application>Microsoft Macintosh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</vt:lpstr>
      <vt:lpstr>Century Gothic</vt:lpstr>
      <vt:lpstr>Rockwell</vt:lpstr>
      <vt:lpstr>Wingdings</vt:lpstr>
      <vt:lpstr>Advantage</vt:lpstr>
      <vt:lpstr>Finding Your Way  Children and Family Mental Health  </vt:lpstr>
      <vt:lpstr>Mental Health in the Community</vt:lpstr>
      <vt:lpstr>Psychology – Emotions</vt:lpstr>
      <vt:lpstr>Lifeland </vt:lpstr>
      <vt:lpstr>Finding Your Way Books</vt:lpstr>
      <vt:lpstr>Safeguarding/Child Protection</vt:lpstr>
      <vt:lpstr>Useful Resources/Websites for Children, Young People and Families</vt:lpstr>
    </vt:vector>
  </TitlesOfParts>
  <Company>ACORN COUNSELLING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Acorn Families</dc:title>
  <dc:creator>KAY BROPHY</dc:creator>
  <cp:lastModifiedBy>Microsoft Office User</cp:lastModifiedBy>
  <cp:revision>580</cp:revision>
  <cp:lastPrinted>2018-05-23T13:34:35Z</cp:lastPrinted>
  <dcterms:created xsi:type="dcterms:W3CDTF">2013-11-04T17:15:08Z</dcterms:created>
  <dcterms:modified xsi:type="dcterms:W3CDTF">2020-05-01T19:16:53Z</dcterms:modified>
</cp:coreProperties>
</file>